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6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2A81-6979-7B1C-E144-5E3C03826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F0B02-6589-8F0D-A90E-1D50F450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305D-9924-C73B-4D0F-3FAB575C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317-FE30-4D80-865B-455935D03D9F}" type="datetimeFigureOut">
              <a:rPr lang="nl-NL" smtClean="0"/>
              <a:t>19-5-2026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43A61-62ED-232C-97DF-DDD2AA31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4B3A-FD2E-0E5F-6949-152076CD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593F-DFA5-4433-9DAD-542A509D8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27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oat in the water&#10;&#10;AI-generated content may be incorrect.">
            <a:extLst>
              <a:ext uri="{FF2B5EF4-FFF2-40B4-BE49-F238E27FC236}">
                <a16:creationId xmlns:a16="http://schemas.microsoft.com/office/drawing/2014/main" id="{3328BCFE-25F9-DB30-0A76-77F243ED8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b="16037"/>
          <a:stretch>
            <a:fillRect/>
          </a:stretch>
        </p:blipFill>
        <p:spPr>
          <a:xfrm>
            <a:off x="-3" y="1553027"/>
            <a:ext cx="12192000" cy="38099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E96959-E0F4-F63C-F1D8-4AA8DE18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61" y="77973"/>
            <a:ext cx="1316014" cy="121211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E82BF29-18BA-791A-03F5-63262A0A6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958" cy="484571"/>
          </a:xfrm>
          <a:prstGeom prst="rect">
            <a:avLst/>
          </a:prstGeom>
        </p:spPr>
      </p:pic>
      <p:pic>
        <p:nvPicPr>
          <p:cNvPr id="20" name="Afbeelding 19" descr="Afbeelding met weekdier&#10;&#10;Automatisch gegenereerde beschrijving">
            <a:extLst>
              <a:ext uri="{FF2B5EF4-FFF2-40B4-BE49-F238E27FC236}">
                <a16:creationId xmlns:a16="http://schemas.microsoft.com/office/drawing/2014/main" id="{B2C697FE-8B84-C8CD-4E66-9DE8DCBF3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" y="294119"/>
            <a:ext cx="1204958" cy="48457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F82724E-2C21-EAE0-2EE6-C2E58F57D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" y="601513"/>
            <a:ext cx="1290286" cy="547508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A83C1E71-B7BA-E53E-FFD7-7C12E1CF5D16}"/>
              </a:ext>
            </a:extLst>
          </p:cNvPr>
          <p:cNvSpPr/>
          <p:nvPr/>
        </p:nvSpPr>
        <p:spPr>
          <a:xfrm>
            <a:off x="0" y="5918791"/>
            <a:ext cx="12192000" cy="939209"/>
          </a:xfrm>
          <a:prstGeom prst="rect">
            <a:avLst/>
          </a:prstGeom>
          <a:solidFill>
            <a:srgbClr val="00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8EFD91D-50E6-5473-8ED7-347201014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" y="6015368"/>
            <a:ext cx="787166" cy="746054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453241AC-7680-19B6-FF5E-32278B57A46E}"/>
              </a:ext>
            </a:extLst>
          </p:cNvPr>
          <p:cNvSpPr txBox="1"/>
          <p:nvPr/>
        </p:nvSpPr>
        <p:spPr>
          <a:xfrm>
            <a:off x="10285228" y="6430185"/>
            <a:ext cx="2119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Montserrat" panose="00000500000000000000" pitchFamily="50" charset="0"/>
              </a:rPr>
              <a:t>www.pelagicfish.eu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A30169-484E-3DA6-A440-4509877FD8A7}"/>
              </a:ext>
            </a:extLst>
          </p:cNvPr>
          <p:cNvSpPr/>
          <p:nvPr/>
        </p:nvSpPr>
        <p:spPr>
          <a:xfrm>
            <a:off x="1841047" y="14150691"/>
            <a:ext cx="7572375" cy="85725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0F2D2-D563-99A6-B4A7-3B2A7D31EC1F}"/>
              </a:ext>
            </a:extLst>
          </p:cNvPr>
          <p:cNvSpPr/>
          <p:nvPr/>
        </p:nvSpPr>
        <p:spPr>
          <a:xfrm flipV="1">
            <a:off x="0" y="1519710"/>
            <a:ext cx="12191998" cy="77767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" name="Text Box 132">
            <a:extLst>
              <a:ext uri="{FF2B5EF4-FFF2-40B4-BE49-F238E27FC236}">
                <a16:creationId xmlns:a16="http://schemas.microsoft.com/office/drawing/2014/main" id="{ED21744B-E020-F622-8A94-7162F2EE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362" y="5429435"/>
            <a:ext cx="2882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GB" altLang="nl-NL" sz="1400" b="0" i="0" u="none" strike="noStrike" cap="none" normalizeH="0" baseline="0" dirty="0">
              <a:ln>
                <a:noFill/>
              </a:ln>
              <a:solidFill>
                <a:srgbClr val="004868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GB" altLang="nl-NL" sz="1400" b="0" i="0" u="none" strike="noStrike" cap="none" normalizeH="0" baseline="0" dirty="0">
                <a:ln>
                  <a:noFill/>
                </a:ln>
                <a:solidFill>
                  <a:srgbClr val="004868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2026</a:t>
            </a:r>
            <a:endParaRPr kumimoji="0" lang="en-GB" alt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C050826-EBE9-B17A-A6AA-CC274ED5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" y="5513830"/>
            <a:ext cx="50895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4868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N.T. Hintzen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79B887-6A47-66BD-9686-4888B158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2" y="692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C3FD7CF-443D-2BD4-1AA3-D81A3253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2" y="11497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F28C5B6-1BC5-5275-3F51-74E5E9AE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2" y="11497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BD3960A-9F05-A3C3-C259-6C67304E1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2" y="11497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6CCF60-2ABA-2D69-E6DE-BAFE433F17E6}"/>
              </a:ext>
            </a:extLst>
          </p:cNvPr>
          <p:cNvSpPr/>
          <p:nvPr/>
        </p:nvSpPr>
        <p:spPr>
          <a:xfrm flipV="1">
            <a:off x="2" y="5346725"/>
            <a:ext cx="12191998" cy="77767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5A1CC-43E1-B4DA-1BA6-26BCE91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88557"/>
            <a:ext cx="12191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000" b="0" i="0" u="none" strike="noStrike" cap="none" normalizeH="0" baseline="0" dirty="0">
                <a:ln>
                  <a:noFill/>
                </a:ln>
                <a:solidFill>
                  <a:srgbClr val="004868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CPUE standardization offshore fleet - SPRFMO</a:t>
            </a:r>
            <a:endParaRPr kumimoji="0" lang="en-US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15 &amp; 16: Robustness — Leave-One-Out and Single-Fleet Analyses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6263640"/>
            <a:ext cx="12188952" cy="594360"/>
          </a:xfrm>
          <a:prstGeom prst="rect">
            <a:avLst/>
          </a:prstGeom>
          <a:solidFill>
            <a:srgbClr val="004868"/>
          </a:solidFill>
          <a:ln w="12700">
            <a:solidFill>
              <a:srgbClr val="00486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15568"/>
            <a:ext cx="5989320" cy="49834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099048"/>
            <a:ext cx="5989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15: Leave-one-out — each CP removed in turn. Trends largely consistent; noEU increases variance post-2020.</a:t>
            </a:r>
            <a:endParaRPr lang="en-US" sz="950" dirty="0"/>
          </a:p>
        </p:txBody>
      </p:sp>
      <p:pic>
        <p:nvPicPr>
          <p:cNvPr id="11" name="Image 4" descr="/home/claude/docx_extracted/word/media/image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115568"/>
            <a:ext cx="5577840" cy="498348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400800" y="6099048"/>
            <a:ext cx="5577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Single-fleet analyses — overall trends comparable; onlyRUS shows wide CIs due to sparse early data.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 and Conclusions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6263640"/>
            <a:ext cx="12188952" cy="594360"/>
          </a:xfrm>
          <a:prstGeom prst="rect">
            <a:avLst/>
          </a:prstGeom>
          <a:solidFill>
            <a:srgbClr val="004868"/>
          </a:solidFill>
          <a:ln w="12700">
            <a:solidFill>
              <a:srgbClr val="00486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sp>
        <p:nvSpPr>
          <p:cNvPr id="9" name="Shape 4"/>
          <p:cNvSpPr/>
          <p:nvPr/>
        </p:nvSpPr>
        <p:spPr>
          <a:xfrm>
            <a:off x="182880" y="1143000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5"/>
          <p:cNvSpPr/>
          <p:nvPr/>
        </p:nvSpPr>
        <p:spPr>
          <a:xfrm>
            <a:off x="182880" y="1143000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594360" y="1143000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7"/>
          <p:cNvSpPr/>
          <p:nvPr/>
        </p:nvSpPr>
        <p:spPr>
          <a:xfrm>
            <a:off x="685800" y="1179576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model</a:t>
            </a:r>
            <a:endParaRPr lang="en-US" sz="1150" dirty="0"/>
          </a:p>
        </p:txBody>
      </p:sp>
      <p:sp>
        <p:nvSpPr>
          <p:cNvPr id="13" name="Text 8"/>
          <p:cNvSpPr/>
          <p:nvPr/>
        </p:nvSpPr>
        <p:spPr>
          <a:xfrm>
            <a:off x="685800" y="1472184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 ~ offset(log(effort)) + year + vessel + month + s(lat,lon) + ELE  |  All terms p &lt; 2×10⁻¹⁶</a:t>
            </a:r>
            <a:endParaRPr lang="en-US" sz="1050" dirty="0"/>
          </a:p>
        </p:txBody>
      </p:sp>
      <p:sp>
        <p:nvSpPr>
          <p:cNvPr id="14" name="Shape 9"/>
          <p:cNvSpPr/>
          <p:nvPr/>
        </p:nvSpPr>
        <p:spPr>
          <a:xfrm>
            <a:off x="182880" y="1961388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0"/>
          <p:cNvSpPr/>
          <p:nvPr/>
        </p:nvSpPr>
        <p:spPr>
          <a:xfrm>
            <a:off x="182880" y="1961388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594360" y="1961388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 12"/>
          <p:cNvSpPr/>
          <p:nvPr/>
        </p:nvSpPr>
        <p:spPr>
          <a:xfrm>
            <a:off x="685800" y="1997964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CPUE time series starts in 2008</a:t>
            </a:r>
            <a:endParaRPr lang="en-US" sz="1150" dirty="0"/>
          </a:p>
        </p:txBody>
      </p:sp>
      <p:sp>
        <p:nvSpPr>
          <p:cNvPr id="18" name="Text 13"/>
          <p:cNvSpPr/>
          <p:nvPr/>
        </p:nvSpPr>
        <p:spPr>
          <a:xfrm>
            <a:off x="685800" y="2290572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year with haul-by-haul data. Recommendation: extend back before 2008 to include higher-abundance periods.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182880" y="2779776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 15"/>
          <p:cNvSpPr/>
          <p:nvPr/>
        </p:nvSpPr>
        <p:spPr>
          <a:xfrm>
            <a:off x="182880" y="2779776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>
            <a:off x="594360" y="2779776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 17"/>
          <p:cNvSpPr/>
          <p:nvPr/>
        </p:nvSpPr>
        <p:spPr>
          <a:xfrm>
            <a:off x="685800" y="2816352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Niño (ELE) is the only significant climate variable</a:t>
            </a:r>
            <a:endParaRPr lang="en-US" sz="1150" dirty="0"/>
          </a:p>
        </p:txBody>
      </p:sp>
      <p:sp>
        <p:nvSpPr>
          <p:cNvPr id="23" name="Text 18"/>
          <p:cNvSpPr/>
          <p:nvPr/>
        </p:nvSpPr>
        <p:spPr>
          <a:xfrm>
            <a:off x="685800" y="3108960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χ² = 36.5, p = 1.18×10⁻⁸. SST anomaly is secondary; Humboldt Current Index not significant.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182880" y="3598164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5" name="Text 20"/>
          <p:cNvSpPr/>
          <p:nvPr/>
        </p:nvSpPr>
        <p:spPr>
          <a:xfrm>
            <a:off x="182880" y="3598164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Shape 21"/>
          <p:cNvSpPr/>
          <p:nvPr/>
        </p:nvSpPr>
        <p:spPr>
          <a:xfrm>
            <a:off x="594360" y="3598164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 22"/>
          <p:cNvSpPr/>
          <p:nvPr/>
        </p:nvSpPr>
        <p:spPr>
          <a:xfrm>
            <a:off x="685800" y="3634740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 peak followed by a sharp 2024 decline</a:t>
            </a:r>
            <a:endParaRPr lang="en-US" sz="1150" dirty="0"/>
          </a:p>
        </p:txBody>
      </p:sp>
      <p:sp>
        <p:nvSpPr>
          <p:cNvPr id="28" name="Text 23"/>
          <p:cNvSpPr/>
          <p:nvPr/>
        </p:nvSpPr>
        <p:spPr>
          <a:xfrm>
            <a:off x="685800" y="3927348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Standardized CPUE: 1,909 t/day in 2022 → 641 t/day in 2024 (efficiency-corrected: 428 t/day). Warrants close attention in the 2025 stock assessment.</a:t>
            </a:r>
            <a:endParaRPr lang="en-US" sz="1050" dirty="0"/>
          </a:p>
        </p:txBody>
      </p:sp>
      <p:sp>
        <p:nvSpPr>
          <p:cNvPr id="29" name="Shape 24"/>
          <p:cNvSpPr/>
          <p:nvPr/>
        </p:nvSpPr>
        <p:spPr>
          <a:xfrm>
            <a:off x="182880" y="4416552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0" name="Text 25"/>
          <p:cNvSpPr/>
          <p:nvPr/>
        </p:nvSpPr>
        <p:spPr>
          <a:xfrm>
            <a:off x="182880" y="4416552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31" name="Shape 26"/>
          <p:cNvSpPr/>
          <p:nvPr/>
        </p:nvSpPr>
        <p:spPr>
          <a:xfrm>
            <a:off x="594360" y="4416552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2" name="Text 27"/>
          <p:cNvSpPr/>
          <p:nvPr/>
        </p:nvSpPr>
        <p:spPr>
          <a:xfrm>
            <a:off x="685800" y="4453128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Index is robust to fleet composition</a:t>
            </a:r>
            <a:endParaRPr lang="en-US" sz="1150" dirty="0"/>
          </a:p>
        </p:txBody>
      </p:sp>
      <p:sp>
        <p:nvSpPr>
          <p:cNvPr id="33" name="Text 28"/>
          <p:cNvSpPr/>
          <p:nvPr/>
        </p:nvSpPr>
        <p:spPr>
          <a:xfrm>
            <a:off x="685800" y="4745736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Leave-one-out analysis: trends consistent across all CP combinations. Removing EU data increases variance post-2020 as EU is now the dominant fleet.</a:t>
            </a:r>
            <a:endParaRPr lang="en-US" sz="1050" dirty="0"/>
          </a:p>
        </p:txBody>
      </p:sp>
      <p:sp>
        <p:nvSpPr>
          <p:cNvPr id="34" name="Shape 29"/>
          <p:cNvSpPr/>
          <p:nvPr/>
        </p:nvSpPr>
        <p:spPr>
          <a:xfrm>
            <a:off x="182880" y="5234940"/>
            <a:ext cx="34747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5" name="Text 30"/>
          <p:cNvSpPr/>
          <p:nvPr/>
        </p:nvSpPr>
        <p:spPr>
          <a:xfrm>
            <a:off x="182880" y="5234940"/>
            <a:ext cx="3474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36" name="Shape 31"/>
          <p:cNvSpPr/>
          <p:nvPr/>
        </p:nvSpPr>
        <p:spPr>
          <a:xfrm>
            <a:off x="594360" y="5234940"/>
            <a:ext cx="11384280" cy="658368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7" name="Text 32"/>
          <p:cNvSpPr/>
          <p:nvPr/>
        </p:nvSpPr>
        <p:spPr>
          <a:xfrm>
            <a:off x="685800" y="5271516"/>
            <a:ext cx="11201400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Single-fleet analysis confirms robustness</a:t>
            </a:r>
            <a:endParaRPr lang="en-US" sz="1150" dirty="0"/>
          </a:p>
        </p:txBody>
      </p:sp>
      <p:sp>
        <p:nvSpPr>
          <p:cNvPr id="38" name="Text 33"/>
          <p:cNvSpPr/>
          <p:nvPr/>
        </p:nvSpPr>
        <p:spPr>
          <a:xfrm>
            <a:off x="685800" y="5564124"/>
            <a:ext cx="11201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fleet alone generates comparable trend over time, validating the combined standardized index.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2: Jack Mackerel Haul Positions by Year — Five Contracting Parties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43000"/>
            <a:ext cx="5760720" cy="49834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126480"/>
            <a:ext cx="5760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Haul positions by contracting party (all years)</a:t>
            </a:r>
            <a:endParaRPr lang="en-US" sz="950" dirty="0"/>
          </a:p>
        </p:txBody>
      </p:sp>
      <p:pic>
        <p:nvPicPr>
          <p:cNvPr id="11" name="Image 4" descr="/home/claude/docx_extracted/word/media/imag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143000"/>
            <a:ext cx="5760720" cy="498348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172200" y="6126480"/>
            <a:ext cx="5760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2: Haul positions by year (colours = contracting party)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Tables 1 &amp; 2: Fleet Participation and Total Catch by Contracting Party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5" name="Image 1" descr="/home/claude/unpacked2/ppt/media/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0"/>
            <a:ext cx="1143000" cy="41148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6263640"/>
            <a:ext cx="12188952" cy="594360"/>
          </a:xfrm>
          <a:prstGeom prst="rect">
            <a:avLst/>
          </a:prstGeom>
          <a:solidFill>
            <a:srgbClr val="004868"/>
          </a:solidFill>
          <a:ln w="12700">
            <a:solidFill>
              <a:srgbClr val="00486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sp>
        <p:nvSpPr>
          <p:cNvPr id="9" name="Text 4"/>
          <p:cNvSpPr/>
          <p:nvPr/>
        </p:nvSpPr>
        <p:spPr>
          <a:xfrm>
            <a:off x="182880" y="1078992"/>
            <a:ext cx="5669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1: Number of vessels</a:t>
            </a:r>
            <a:endParaRPr lang="en-US" sz="11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182880" y="1353312"/>
          <a:ext cx="5577840" cy="4256532"/>
        </p:xfrm>
        <a:graphic>
          <a:graphicData uri="http://schemas.openxmlformats.org/drawingml/2006/table">
            <a:tbl>
              <a:tblPr/>
              <a:tblGrid>
                <a:gridCol w="65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year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EU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RUS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VUT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1" name="Text 5"/>
          <p:cNvSpPr/>
          <p:nvPr/>
        </p:nvSpPr>
        <p:spPr>
          <a:xfrm>
            <a:off x="6217920" y="1078992"/>
            <a:ext cx="5760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2: Total catch (tonnes)</a:t>
            </a:r>
            <a:endParaRPr lang="en-US" sz="1100" dirty="0"/>
          </a:p>
        </p:txBody>
      </p:sp>
      <p:graphicFrame>
        <p:nvGraphicFramePr>
          <p:cNvPr id="1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217920" y="1353312"/>
          <a:ext cx="5943600" cy="4419600"/>
        </p:xfrm>
        <a:graphic>
          <a:graphicData uri="http://schemas.openxmlformats.org/drawingml/2006/table">
            <a:tbl>
              <a:tblPr/>
              <a:tblGrid>
                <a:gridCol w="65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year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EU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RUS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VUT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10,524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10,524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66,260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12,377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101,955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180,592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117,963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80,391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13,759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80,166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292,279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63,579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31,258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8,183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45,934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148,954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32,862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1,185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9,253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7,628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50,928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13,012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5,492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16,463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34,966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8,329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10,012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5,267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15,526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39,133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21,155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20,510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4,078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15,473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61,215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29,180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28,007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5,749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2,524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21,224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86,683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20,208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11,470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6,430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7,385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45,492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16,586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27,652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1,235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3,188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48,662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24,366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9,620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3,717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4,686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42,389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2019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22,706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11,789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7,444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9,412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51,352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5,245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5,245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42,990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11,839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54,830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44,425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29,443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73,869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36,997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43,938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80,935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17,749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1,798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12,138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dirty="0">
                          <a:solidFill>
                            <a:srgbClr val="1C28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31,685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(all)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369,947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440,315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95,304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122,414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311,753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1,339,732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5 &amp; 7: Nominal CPUE Metrics and Climate Context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15568"/>
            <a:ext cx="5760720" cy="50292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144768"/>
            <a:ext cx="5760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5: CPUE by hour, day and week scaled to max — by day and week track closely</a:t>
            </a:r>
            <a:endParaRPr lang="en-US" sz="950" dirty="0"/>
          </a:p>
        </p:txBody>
      </p:sp>
      <p:pic>
        <p:nvPicPr>
          <p:cNvPr id="11" name="Image 4" descr="/home/claude/docx_extracted/word/media/image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115568"/>
            <a:ext cx="5760720" cy="50292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172200" y="6144768"/>
            <a:ext cx="5760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7: El Niño SST anomaly (blue), ELE indicator (red), Humboldt Current Index (green)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8 &amp; 9: Negative Binomial Distribution Fit and AIC — Step 1 (Vessel Effect)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5" name="Image 1" descr="/home/claude/unpacked2/ppt/media/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0"/>
            <a:ext cx="1143000" cy="41148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115568"/>
            <a:ext cx="5303520" cy="49834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099048"/>
            <a:ext cx="5303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8: Weekly catch fits negative binomial distribution (θ ≈ 2.1)</a:t>
            </a:r>
            <a:endParaRPr lang="en-US" sz="950" dirty="0"/>
          </a:p>
        </p:txBody>
      </p:sp>
      <p:pic>
        <p:nvPicPr>
          <p:cNvPr id="11" name="Image 4" descr="/home/claude/docx_extracted/word/media/image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115568"/>
            <a:ext cx="6217920" cy="498348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715000" y="6099048"/>
            <a:ext cx="6217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9: AIC by 1st linear effect — vesselcode gives lowest AIC (best fit)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10–11: Stepwise AIC — Step 2 (Month) and Step 3 (El Niño ELE)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15568"/>
            <a:ext cx="3840480" cy="49834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099048"/>
            <a:ext cx="3840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10: AIC step 2 — month gives lowest AIC given year + vessel</a:t>
            </a:r>
            <a:endParaRPr lang="en-US" sz="950" dirty="0"/>
          </a:p>
        </p:txBody>
      </p:sp>
      <p:pic>
        <p:nvPicPr>
          <p:cNvPr id="11" name="Image 4" descr="/home/claude/docx_extracted/word/media/image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0" y="1115568"/>
            <a:ext cx="3840480" cy="498348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4297680" y="6099048"/>
            <a:ext cx="3840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Figure: AIC step 3 climate — ELE lowest AIC; SST secondary; HCI not significant</a:t>
            </a:r>
            <a:endParaRPr lang="en-US" sz="950" dirty="0"/>
          </a:p>
        </p:txBody>
      </p:sp>
      <p:pic>
        <p:nvPicPr>
          <p:cNvPr id="13" name="Image 5" descr="/home/claude/docx_extracted/word/media/image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040" y="1115568"/>
            <a:ext cx="3657600" cy="498348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8321040" y="6099048"/>
            <a:ext cx="3657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6: Log CPUE by week per CP — basis for weekly catch model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12: AIC Comparison — GLM and GAM Models with Spatial and Year Smoothers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15568"/>
            <a:ext cx="6858000" cy="50292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144768"/>
            <a:ext cx="6858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12: formgamy (GAM lat×lon×year) has lowest AIC but year effect becomes uninterpretable</a:t>
            </a:r>
            <a:endParaRPr lang="en-US" sz="950" dirty="0"/>
          </a:p>
        </p:txBody>
      </p:sp>
      <p:sp>
        <p:nvSpPr>
          <p:cNvPr id="11" name="Shape 5"/>
          <p:cNvSpPr/>
          <p:nvPr/>
        </p:nvSpPr>
        <p:spPr>
          <a:xfrm>
            <a:off x="7360920" y="1115568"/>
            <a:ext cx="4617720" cy="5029200"/>
          </a:xfrm>
          <a:prstGeom prst="rect">
            <a:avLst/>
          </a:prstGeom>
          <a:solidFill>
            <a:srgbClr val="F4F4F4"/>
          </a:solidFill>
          <a:ln w="12700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Shape 6"/>
          <p:cNvSpPr/>
          <p:nvPr/>
        </p:nvSpPr>
        <p:spPr>
          <a:xfrm>
            <a:off x="7360920" y="1115568"/>
            <a:ext cx="4617720" cy="384048"/>
          </a:xfrm>
          <a:prstGeom prst="rect">
            <a:avLst/>
          </a:prstGeom>
          <a:solidFill>
            <a:srgbClr val="004868"/>
          </a:solidFill>
          <a:ln w="12700">
            <a:solidFill>
              <a:srgbClr val="00486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7"/>
          <p:cNvSpPr/>
          <p:nvPr/>
        </p:nvSpPr>
        <p:spPr>
          <a:xfrm>
            <a:off x="7406640" y="1115568"/>
            <a:ext cx="4526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selection rationale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7452360" y="1572768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models compared:</a:t>
            </a:r>
            <a:endParaRPr lang="en-US" sz="1000" dirty="0"/>
          </a:p>
        </p:txBody>
      </p:sp>
      <p:sp>
        <p:nvSpPr>
          <p:cNvPr id="15" name="Text 9"/>
          <p:cNvSpPr/>
          <p:nvPr/>
        </p:nvSpPr>
        <p:spPr>
          <a:xfrm>
            <a:off x="7452360" y="1796796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16" name="Text 10"/>
          <p:cNvSpPr/>
          <p:nvPr/>
        </p:nvSpPr>
        <p:spPr>
          <a:xfrm>
            <a:off x="7452360" y="2020824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formglm    GLM lat×lon</a:t>
            </a:r>
            <a:endParaRPr lang="en-US" sz="1000" dirty="0"/>
          </a:p>
        </p:txBody>
      </p:sp>
      <p:sp>
        <p:nvSpPr>
          <p:cNvPr id="17" name="Text 11"/>
          <p:cNvSpPr/>
          <p:nvPr/>
        </p:nvSpPr>
        <p:spPr>
          <a:xfrm>
            <a:off x="7452360" y="2244852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formgam   GAM s(lat,lon)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7452360" y="2468880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formglmy  GLM lat×lon×year</a:t>
            </a:r>
            <a:endParaRPr lang="en-US" sz="1000" dirty="0"/>
          </a:p>
        </p:txBody>
      </p:sp>
      <p:sp>
        <p:nvSpPr>
          <p:cNvPr id="19" name="Text 13"/>
          <p:cNvSpPr/>
          <p:nvPr/>
        </p:nvSpPr>
        <p:spPr>
          <a:xfrm>
            <a:off x="7452360" y="2692908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formgamy  GAM s(lat,lon|year)  ← lowest AIC</a:t>
            </a:r>
            <a:endParaRPr lang="en-US" sz="1000" dirty="0"/>
          </a:p>
        </p:txBody>
      </p:sp>
      <p:sp>
        <p:nvSpPr>
          <p:cNvPr id="20" name="Text 14"/>
          <p:cNvSpPr/>
          <p:nvPr/>
        </p:nvSpPr>
        <p:spPr>
          <a:xfrm>
            <a:off x="7452360" y="2916936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21" name="Text 15"/>
          <p:cNvSpPr/>
          <p:nvPr/>
        </p:nvSpPr>
        <p:spPr>
          <a:xfrm>
            <a:off x="7452360" y="3140964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formgamy rejected because:</a:t>
            </a:r>
            <a:endParaRPr lang="en-US" sz="1000" dirty="0"/>
          </a:p>
        </p:txBody>
      </p:sp>
      <p:sp>
        <p:nvSpPr>
          <p:cNvPr id="22" name="Text 16"/>
          <p:cNvSpPr/>
          <p:nvPr/>
        </p:nvSpPr>
        <p:spPr>
          <a:xfrm>
            <a:off x="7452360" y="3364992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effect becomes uninterpretable when</a:t>
            </a:r>
            <a:endParaRPr lang="en-US" sz="1000" dirty="0"/>
          </a:p>
        </p:txBody>
      </p:sp>
      <p:sp>
        <p:nvSpPr>
          <p:cNvPr id="23" name="Text 17"/>
          <p:cNvSpPr/>
          <p:nvPr/>
        </p:nvSpPr>
        <p:spPr>
          <a:xfrm>
            <a:off x="7452360" y="3589020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interacted with the spatial smoother —</a:t>
            </a:r>
            <a:endParaRPr lang="en-US" sz="1000" dirty="0"/>
          </a:p>
        </p:txBody>
      </p:sp>
      <p:sp>
        <p:nvSpPr>
          <p:cNvPr id="24" name="Text 18"/>
          <p:cNvSpPr/>
          <p:nvPr/>
        </p:nvSpPr>
        <p:spPr>
          <a:xfrm>
            <a:off x="7452360" y="3813048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yet year is the essential model output.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7452360" y="4037076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26" name="Text 20"/>
          <p:cNvSpPr/>
          <p:nvPr/>
        </p:nvSpPr>
        <p:spPr>
          <a:xfrm>
            <a:off x="7452360" y="4261104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Selected:</a:t>
            </a:r>
            <a:endParaRPr lang="en-US" sz="1000" dirty="0"/>
          </a:p>
        </p:txBody>
      </p:sp>
      <p:sp>
        <p:nvSpPr>
          <p:cNvPr id="27" name="Text 21"/>
          <p:cNvSpPr/>
          <p:nvPr/>
        </p:nvSpPr>
        <p:spPr>
          <a:xfrm>
            <a:off x="7452360" y="4485132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 with s(lat,lon) only,</a:t>
            </a:r>
            <a:endParaRPr lang="en-US" sz="1000" dirty="0"/>
          </a:p>
        </p:txBody>
      </p:sp>
      <p:sp>
        <p:nvSpPr>
          <p:cNvPr id="28" name="Text 22"/>
          <p:cNvSpPr/>
          <p:nvPr/>
        </p:nvSpPr>
        <p:spPr>
          <a:xfrm>
            <a:off x="7452360" y="4709160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with 2018 SCW6 benchmark.</a:t>
            </a:r>
            <a:endParaRPr lang="en-US" sz="1000" dirty="0"/>
          </a:p>
        </p:txBody>
      </p:sp>
      <p:sp>
        <p:nvSpPr>
          <p:cNvPr id="29" name="Text 23"/>
          <p:cNvSpPr/>
          <p:nvPr/>
        </p:nvSpPr>
        <p:spPr>
          <a:xfrm>
            <a:off x="7452360" y="4933188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0" name="Text 24"/>
          <p:cNvSpPr/>
          <p:nvPr/>
        </p:nvSpPr>
        <p:spPr>
          <a:xfrm>
            <a:off x="7452360" y="5157216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48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model:</a:t>
            </a:r>
            <a:endParaRPr lang="en-US" sz="1000" dirty="0"/>
          </a:p>
        </p:txBody>
      </p:sp>
      <p:sp>
        <p:nvSpPr>
          <p:cNvPr id="31" name="Text 25"/>
          <p:cNvSpPr/>
          <p:nvPr/>
        </p:nvSpPr>
        <p:spPr>
          <a:xfrm>
            <a:off x="7452360" y="5381244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 ~ offset(log(effort))</a:t>
            </a:r>
            <a:endParaRPr lang="en-US" sz="1000" dirty="0"/>
          </a:p>
        </p:txBody>
      </p:sp>
      <p:sp>
        <p:nvSpPr>
          <p:cNvPr id="32" name="Text 26"/>
          <p:cNvSpPr/>
          <p:nvPr/>
        </p:nvSpPr>
        <p:spPr>
          <a:xfrm>
            <a:off x="7452360" y="5605272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+ year + vessel + month</a:t>
            </a:r>
            <a:endParaRPr lang="en-US" sz="1000" dirty="0"/>
          </a:p>
        </p:txBody>
      </p:sp>
      <p:sp>
        <p:nvSpPr>
          <p:cNvPr id="33" name="Text 27"/>
          <p:cNvSpPr/>
          <p:nvPr/>
        </p:nvSpPr>
        <p:spPr>
          <a:xfrm>
            <a:off x="7452360" y="5829300"/>
            <a:ext cx="4434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28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+ s(lat,lon) + ELE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13: Final GAM — Partial Effects for Year, Vessel, Month and ELE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15568"/>
            <a:ext cx="7132320" cy="50292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144768"/>
            <a:ext cx="7132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13: Partial effects — spatial smoother (top-left), year trend, vessel, month seasonality, ELE phase</a:t>
            </a:r>
            <a:endParaRPr lang="en-US" sz="950" dirty="0"/>
          </a:p>
        </p:txBody>
      </p:sp>
      <p:pic>
        <p:nvPicPr>
          <p:cNvPr id="11" name="Image 4" descr="/home/claude/docx_extracted/word/media/image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1115568"/>
            <a:ext cx="4434840" cy="50292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543800" y="6144768"/>
            <a:ext cx="4434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Spatial smoother s(lat,lon), edf = 24.7 — yellow = high CPUE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4048"/>
            <a:ext cx="12188952" cy="658368"/>
          </a:xfrm>
          <a:prstGeom prst="rect">
            <a:avLst/>
          </a:prstGeom>
          <a:solidFill>
            <a:srgbClr val="FF7800"/>
          </a:solidFill>
          <a:ln w="12700">
            <a:solidFill>
              <a:srgbClr val="FF7800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228600" y="384048"/>
            <a:ext cx="9875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14: GAM Standardized Offshore Fleet CPUE for Jack Mackerel (Table 20)</a:t>
            </a:r>
            <a:endParaRPr lang="en-US" sz="2200" dirty="0"/>
          </a:p>
        </p:txBody>
      </p:sp>
      <p:pic>
        <p:nvPicPr>
          <p:cNvPr id="4" name="Image 0" descr="/home/claude/unpacked2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760" y="27432"/>
            <a:ext cx="1417320" cy="1280160"/>
          </a:xfrm>
          <a:prstGeom prst="rect">
            <a:avLst/>
          </a:prstGeom>
        </p:spPr>
      </p:pic>
      <p:pic>
        <p:nvPicPr>
          <p:cNvPr id="5" name="Image 1" descr="/home/claude/unpacked2/ppt/media/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0"/>
            <a:ext cx="1143000" cy="41148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0" y="6263640"/>
            <a:ext cx="12188952" cy="594360"/>
          </a:xfrm>
          <a:prstGeom prst="rect">
            <a:avLst/>
          </a:prstGeom>
          <a:solidFill>
            <a:srgbClr val="004868"/>
          </a:solidFill>
          <a:ln w="12700">
            <a:solidFill>
              <a:srgbClr val="00486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7" name="Image 2" descr="/home/claude/unpacked2/ppt/media/image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6236208"/>
            <a:ext cx="594360" cy="6492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01200" y="626364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www.pelagicfish.eu</a:t>
            </a:r>
            <a:endParaRPr lang="en-US" sz="1100" dirty="0"/>
          </a:p>
        </p:txBody>
      </p:sp>
      <p:pic>
        <p:nvPicPr>
          <p:cNvPr id="9" name="Image 3" descr="/home/claude/docx_extracted/word/media/image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115568"/>
            <a:ext cx="11750040" cy="493776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8600" y="6053328"/>
            <a:ext cx="11750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14: Left — new index with efficiency creep; centre — previous index; right — standardized CPUE. 2026 assessment year (teal) vs 2024 (red). Peak 2022: 1,909 t/day; trough 2012: 486 t/day; 2024: 641 t/day (corrected: 428 t/day).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0B056278C642B7C89719D0EEC9C4" ma:contentTypeVersion="16" ma:contentTypeDescription="Create a new document." ma:contentTypeScope="" ma:versionID="5cf1b5d8ee76f3f940e9ef462ac35abf">
  <xsd:schema xmlns:xsd="http://www.w3.org/2001/XMLSchema" xmlns:xs="http://www.w3.org/2001/XMLSchema" xmlns:p="http://schemas.microsoft.com/office/2006/metadata/properties" xmlns:ns2="f419981a-ca0a-4e56-9512-575f16b7ea2d" xmlns:ns3="5ce05999-5605-4258-98fc-62ff4522b5fb" targetNamespace="http://schemas.microsoft.com/office/2006/metadata/properties" ma:root="true" ma:fieldsID="c207a257e5f7c064bd2ebcadf102b5ca" ns2:_="" ns3:_="">
    <xsd:import namespace="f419981a-ca0a-4e56-9512-575f16b7ea2d"/>
    <xsd:import namespace="5ce05999-5605-4258-98fc-62ff4522b5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981a-ca0a-4e56-9512-575f16b7e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9d37e6-fe86-4bdd-adb2-3edf8854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5999-5605-4258-98fc-62ff4522b5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bf55b6-3fbb-48d1-a6d0-018389440e22}" ma:internalName="TaxCatchAll" ma:showField="CatchAllData" ma:web="5ce05999-5605-4258-98fc-62ff4522b5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05999-5605-4258-98fc-62ff4522b5fb" xsi:nil="true"/>
    <lcf76f155ced4ddcb4097134ff3c332f xmlns="f419981a-ca0a-4e56-9512-575f16b7ea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126EF-43ED-4F9F-9D00-98F7E12B0D25}"/>
</file>

<file path=customXml/itemProps2.xml><?xml version="1.0" encoding="utf-8"?>
<ds:datastoreItem xmlns:ds="http://schemas.openxmlformats.org/officeDocument/2006/customXml" ds:itemID="{4D4E94B8-15A4-457F-BDE8-A2F853E119AF}"/>
</file>

<file path=customXml/itemProps3.xml><?xml version="1.0" encoding="utf-8"?>
<ds:datastoreItem xmlns:ds="http://schemas.openxmlformats.org/officeDocument/2006/customXml" ds:itemID="{D2F27DC7-3F10-4FA9-B287-A28FE7E15780}"/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1091</Words>
  <Application>Microsoft Office PowerPoint</Application>
  <PresentationFormat>Breedbeeld</PresentationFormat>
  <Paragraphs>360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Niels Hintzen</cp:lastModifiedBy>
  <cp:revision>2</cp:revision>
  <dcterms:created xsi:type="dcterms:W3CDTF">2026-05-19T14:59:50Z</dcterms:created>
  <dcterms:modified xsi:type="dcterms:W3CDTF">2026-05-19T22:19:37Z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0x010100812D0B056278C642B7C89719D0EEC9C4</vt:lpwstr>
  </property>
  <property fmtid="{D5CDD505-2E9C-101B-9397-08002B2CF9AE}" pid="3" name="MediaServiceImageTags">
    <vt:lpwstr/>
  </property>
</Properties>
</file>